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15" r:id="rId2"/>
    <p:sldId id="459" r:id="rId3"/>
    <p:sldId id="501" r:id="rId4"/>
    <p:sldId id="503" r:id="rId5"/>
    <p:sldId id="502" r:id="rId6"/>
    <p:sldId id="505" r:id="rId7"/>
    <p:sldId id="510" r:id="rId8"/>
    <p:sldId id="506" r:id="rId9"/>
    <p:sldId id="511" r:id="rId10"/>
    <p:sldId id="512" r:id="rId11"/>
    <p:sldId id="513" r:id="rId12"/>
    <p:sldId id="514" r:id="rId13"/>
  </p:sldIdLst>
  <p:sldSz cx="9144000" cy="5715000" type="screen16x10"/>
  <p:notesSz cx="6724650" cy="98663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F965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2" autoAdjust="0"/>
    <p:restoredTop sz="90884" autoAdjust="0"/>
  </p:normalViewPr>
  <p:slideViewPr>
    <p:cSldViewPr>
      <p:cViewPr varScale="1">
        <p:scale>
          <a:sx n="126" d="100"/>
          <a:sy n="126" d="100"/>
        </p:scale>
        <p:origin x="208" y="3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2877-BD95-1343-A552-BA2868463D4E}" type="datetimeFigureOut">
              <a:rPr lang="en-US" smtClean="0"/>
              <a:pPr/>
              <a:t>12/9/16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739775"/>
            <a:ext cx="59182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78450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08AE-3493-5D48-A245-434CAFCA04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7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0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0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01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8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1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F6CD-5A05-AD49-B453-FBC4F6F6C8B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86B7-1218-2B4E-BF52-FE29B0DD9F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8E64-6402-D945-8D5A-2A600D887B3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596F-CC43-3D4E-BDDF-B35BA1640C1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6E1C-AFDE-7C44-81F1-DA6F2762B4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4E8D-7F34-0E4E-B530-8998D6EAF25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3D45-15DE-0B4F-AE48-A428CF08051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FB2D-7AD0-0C46-9D56-1F21D58EE3A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F094-7F9F-E94D-A8E9-4611D1C305D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C3E1-6F08-2D4D-81E1-165613FF145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F1C7-C8AA-6447-B063-AB7C7FA3A9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fld id="{E3E1DF86-46F4-9A4D-8002-DFA2F827E7C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116013" y="877888"/>
            <a:ext cx="7127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sz="4800" dirty="0" smtClean="0">
                <a:solidFill>
                  <a:srgbClr val="FFFF66"/>
                </a:solidFill>
              </a:rPr>
              <a:t>Romans 15:1-13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612" y="31989"/>
            <a:ext cx="907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Iowan Old Style Black"/>
                <a:cs typeface="Iowan Old Style Black"/>
              </a:rPr>
              <a:t>Enduring love </a:t>
            </a:r>
            <a:r>
              <a:rPr lang="mr-IN" sz="2400" dirty="0" smtClean="0">
                <a:solidFill>
                  <a:srgbClr val="FFFF00"/>
                </a:solidFill>
                <a:latin typeface="Iowan Old Style Black"/>
                <a:cs typeface="Iowan Old Style Black"/>
              </a:rPr>
              <a:t>–</a:t>
            </a:r>
            <a:r>
              <a:rPr lang="en-US" sz="2400" dirty="0" smtClean="0">
                <a:solidFill>
                  <a:srgbClr val="FFFF00"/>
                </a:solidFill>
                <a:latin typeface="Iowan Old Style Black"/>
                <a:cs typeface="Iowan Old Style Black"/>
              </a:rPr>
              <a:t> the harmony of Christian Discipleship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91" y="337220"/>
            <a:ext cx="9106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“Love” means we don’t insist on our own way.  We have an obligation to put our Christian brothers and sisters first.</a:t>
            </a:r>
          </a:p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God saves us by grace (totally free).  But we are indebted to love each other, because that’s what the family of God does</a:t>
            </a:r>
          </a:p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Jesus humbled Himself and became a servant of all</a:t>
            </a:r>
          </a:p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Disciples of Jesus follow the example of Jesus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9241" y="250123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120" smtClean="0">
                <a:solidFill>
                  <a:srgbClr val="FFFF00"/>
                </a:solidFill>
                <a:latin typeface="Times New Roman"/>
                <a:cs typeface="Times New Roman"/>
              </a:rPr>
              <a:t>Loving other Christians isn’t always easy.</a:t>
            </a:r>
            <a:endParaRPr lang="en-US" sz="2400" spc="12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818591"/>
            <a:ext cx="910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The Scriptures are for our endurance and encouragement to keep on loving.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501" y="3649588"/>
            <a:ext cx="8859561" cy="156966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spc="12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The Christian church is not an </a:t>
            </a:r>
            <a:r>
              <a:rPr lang="en-US" sz="2400" i="1" spc="12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organisation</a:t>
            </a:r>
            <a:r>
              <a:rPr lang="en-US" sz="2400" i="1" spc="12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where similar people meet to enjoy their similarities.  It is a bunch of people with vast differences, who are thrown together by a common faith in the Lord Jesus Christ and the hope we have in 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17" y="5219248"/>
            <a:ext cx="910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Love within the Christian church, is for the glory of God</a:t>
            </a:r>
          </a:p>
        </p:txBody>
      </p:sp>
    </p:spTree>
    <p:extLst>
      <p:ext uri="{BB962C8B-B14F-4D97-AF65-F5344CB8AC3E}">
        <p14:creationId xmlns:p14="http://schemas.microsoft.com/office/powerpoint/2010/main" val="165208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612" y="31989"/>
            <a:ext cx="907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Iowan Old Style Black"/>
                <a:cs typeface="Iowan Old Style Black"/>
              </a:rPr>
              <a:t>Enduring love </a:t>
            </a:r>
            <a:r>
              <a:rPr lang="mr-IN" sz="2400" dirty="0" smtClean="0">
                <a:solidFill>
                  <a:srgbClr val="FFFF00"/>
                </a:solidFill>
                <a:latin typeface="Iowan Old Style Black"/>
                <a:cs typeface="Iowan Old Style Black"/>
              </a:rPr>
              <a:t>–</a:t>
            </a:r>
            <a:r>
              <a:rPr lang="en-US" sz="2400" dirty="0" smtClean="0">
                <a:solidFill>
                  <a:srgbClr val="FFFF00"/>
                </a:solidFill>
                <a:latin typeface="Iowan Old Style Black"/>
                <a:cs typeface="Iowan Old Style Black"/>
              </a:rPr>
              <a:t> the harmony of Christian Discipleship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91" y="337220"/>
            <a:ext cx="9106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“Love” means we don’t insist on our own way.  We have an obligation to put our Christian brothers and sisters first.</a:t>
            </a:r>
          </a:p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God saves us by grace (totally free).  But we are indebted to love each other, because that’s what the family of God does</a:t>
            </a:r>
          </a:p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Jesus humbled Himself and became a servant of all</a:t>
            </a:r>
          </a:p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Disciples of Jesus follow the example of Jesus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9241" y="250123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120" smtClean="0">
                <a:solidFill>
                  <a:srgbClr val="FFFF00"/>
                </a:solidFill>
                <a:latin typeface="Times New Roman"/>
                <a:cs typeface="Times New Roman"/>
              </a:rPr>
              <a:t>Loving other Christians isn’t always easy.</a:t>
            </a:r>
            <a:endParaRPr lang="en-US" sz="2400" spc="12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818591"/>
            <a:ext cx="910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The Scriptures are for our endurance and encouragement to keep on loving.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501" y="3649588"/>
            <a:ext cx="8859561" cy="156966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spc="12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The Christian church is not an </a:t>
            </a:r>
            <a:r>
              <a:rPr lang="en-US" sz="2400" i="1" spc="12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organisation</a:t>
            </a:r>
            <a:r>
              <a:rPr lang="en-US" sz="2400" i="1" spc="12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where similar people meet to enjoy their similarities.  It is a bunch of people with vast differences, who are thrown together by a common faith in the Lord Jesus Christ and the hope we have in 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17" y="5219248"/>
            <a:ext cx="910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Love within the Christian church, is for the glory of God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3153" y="679544"/>
            <a:ext cx="621119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288000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3200" b="1" baseline="30000" dirty="0">
                <a:latin typeface="Comic Sans MS" charset="0"/>
                <a:ea typeface="Arial" charset="0"/>
                <a:cs typeface="Arial" charset="0"/>
              </a:rPr>
              <a:t>13 </a:t>
            </a:r>
            <a:r>
              <a:rPr lang="en-AU" sz="3200" dirty="0">
                <a:latin typeface="Comic Sans MS" charset="0"/>
                <a:ea typeface="Arial" charset="0"/>
                <a:cs typeface="Times New Roman" charset="0"/>
              </a:rPr>
              <a:t>May the God of hope fill you with all joy and peace in believing, so that by the power of the Holy Spirit you may abound in hope.</a:t>
            </a:r>
            <a:endParaRPr lang="en-US" sz="2800" spc="120" dirty="0" smtClean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612" y="31989"/>
            <a:ext cx="907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Iowan Old Style Black"/>
                <a:cs typeface="Iowan Old Style Black"/>
              </a:rPr>
              <a:t>Enduring love </a:t>
            </a:r>
            <a:r>
              <a:rPr lang="mr-IN" sz="2400" dirty="0" smtClean="0">
                <a:solidFill>
                  <a:srgbClr val="FFFF00"/>
                </a:solidFill>
                <a:latin typeface="Iowan Old Style Black"/>
                <a:cs typeface="Iowan Old Style Black"/>
              </a:rPr>
              <a:t>–</a:t>
            </a:r>
            <a:r>
              <a:rPr lang="en-US" sz="2400" dirty="0" smtClean="0">
                <a:solidFill>
                  <a:srgbClr val="FFFF00"/>
                </a:solidFill>
                <a:latin typeface="Iowan Old Style Black"/>
                <a:cs typeface="Iowan Old Style Black"/>
              </a:rPr>
              <a:t> the harmony of Christian Discipleship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91" y="337220"/>
            <a:ext cx="9106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“Love” means we don’t insist on our own way.  We have an obligation to put our Christian brothers and sisters first.</a:t>
            </a:r>
          </a:p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God saves us by grace (totally free).  But we are indebted to love each other, because that’s what the family of God does</a:t>
            </a:r>
          </a:p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Jesus humbled Himself and became a servant of all</a:t>
            </a:r>
          </a:p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Disciples of Jesus follow the example of Jesus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9241" y="250123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120" smtClean="0">
                <a:solidFill>
                  <a:srgbClr val="FFFF00"/>
                </a:solidFill>
                <a:latin typeface="Times New Roman"/>
                <a:cs typeface="Times New Roman"/>
              </a:rPr>
              <a:t>Loving other Christians isn’t always easy.</a:t>
            </a:r>
            <a:endParaRPr lang="en-US" sz="2400" spc="12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818591"/>
            <a:ext cx="910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The Scriptures are for our endurance and encouragement to keep on loving.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501" y="3649588"/>
            <a:ext cx="8859561" cy="156966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spc="12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The Christian church is not an </a:t>
            </a:r>
            <a:r>
              <a:rPr lang="en-US" sz="2400" i="1" spc="12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organisation</a:t>
            </a:r>
            <a:r>
              <a:rPr lang="en-US" sz="2400" i="1" spc="12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where similar people meet to enjoy their similarities.  It is a bunch of people with vast differences, who are thrown together by a common faith in the Lord Jesus Christ and the hope we have in 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17" y="5219248"/>
            <a:ext cx="910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Love within the Christian church, is for the glory of God</a:t>
            </a:r>
          </a:p>
        </p:txBody>
      </p:sp>
    </p:spTree>
    <p:extLst>
      <p:ext uri="{BB962C8B-B14F-4D97-AF65-F5344CB8AC3E}">
        <p14:creationId xmlns:p14="http://schemas.microsoft.com/office/powerpoint/2010/main" val="7872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AU" sz="4400" b="1" dirty="0">
                <a:solidFill>
                  <a:schemeClr val="bg1"/>
                </a:solidFill>
                <a:latin typeface="Times New Roman" charset="0"/>
                <a:ea typeface="Arial" charset="0"/>
              </a:rPr>
              <a:t>15 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We who are strong have an obligation to bear with the failings of the weak, and not to please ourselves.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Let each of us please his neighbour for his good, to build him up.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3 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For Christ did not please himself, but as it is written, “The reproaches of those who reproached you fell on me.”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4 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For whatever was written in former days was written for our instruction, that through endurance and through the encouragement of the Scriptures we might have hope.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endParaRPr lang="en-GB" sz="3000" dirty="0">
              <a:solidFill>
                <a:schemeClr val="bg1"/>
              </a:solidFill>
              <a:effectLst/>
              <a:latin typeface="Times New Roman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5 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May the God of endurance and encouragement grant you to live in such harmony with one another, in accord with Christ Jesus,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6 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that together you may with one voice glorify the God and Father of our Lord Jesus Christ.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7 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Therefore welcome one another as Christ has welcomed you, for the glory of God</a:t>
            </a:r>
            <a:r>
              <a:rPr lang="en-AU" sz="3200" dirty="0" smtClean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.</a:t>
            </a:r>
            <a:endParaRPr lang="en-AU" sz="1000" dirty="0" smtClean="0">
              <a:solidFill>
                <a:schemeClr val="bg1"/>
              </a:solidFill>
              <a:latin typeface="Times New Roman" charset="0"/>
              <a:ea typeface="Arial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AU" sz="1000" dirty="0" smtClean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 </a:t>
            </a:r>
            <a:endParaRPr lang="en-GB" sz="10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r>
              <a:rPr lang="en-AU" sz="3200" b="1" baseline="30000" dirty="0" smtClean="0">
                <a:solidFill>
                  <a:schemeClr val="bg1"/>
                </a:solidFill>
                <a:latin typeface="Times New Roman" charset="0"/>
                <a:ea typeface="Arial" charset="0"/>
              </a:rPr>
              <a:t>8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For I tell you that Christ became a servant to the circumcised to show God’s truthfulness, in order to confirm the promises given to the patriarchs,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9 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in order that the Gentiles might glorify God for his mercy. </a:t>
            </a:r>
            <a:endParaRPr lang="en-GB" sz="3000" dirty="0">
              <a:solidFill>
                <a:schemeClr val="bg1"/>
              </a:solidFill>
              <a:effectLst/>
              <a:latin typeface="Times New Roman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spcAft>
                <a:spcPts val="0"/>
              </a:spcAft>
            </a:pP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As it is written,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609600">
              <a:spcBef>
                <a:spcPts val="1200"/>
              </a:spcBef>
              <a:spcAft>
                <a:spcPts val="0"/>
              </a:spcAft>
              <a:tabLst>
                <a:tab pos="127000" algn="r"/>
                <a:tab pos="254000" algn="l"/>
              </a:tabLst>
            </a:pP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	</a:t>
            </a:r>
            <a:r>
              <a:rPr lang="en-AU" sz="3200" i="1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	“Therefore I will praise you among the Gentiles, </a:t>
            </a:r>
            <a:endParaRPr lang="en-GB" sz="3200" i="1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203200">
              <a:spcAft>
                <a:spcPts val="0"/>
              </a:spcAft>
            </a:pPr>
            <a:r>
              <a:rPr lang="en-AU" sz="3200" i="1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and sing to your name.” </a:t>
            </a:r>
            <a:endParaRPr lang="en-GB" sz="3200" i="1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AU" sz="3200" b="1" i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10 </a:t>
            </a:r>
            <a:r>
              <a:rPr lang="en-AU" sz="3200" i="1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And again it is said, </a:t>
            </a:r>
            <a:endParaRPr lang="en-GB" sz="3200" i="1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609600">
              <a:spcBef>
                <a:spcPts val="1200"/>
              </a:spcBef>
              <a:spcAft>
                <a:spcPts val="0"/>
              </a:spcAft>
              <a:tabLst>
                <a:tab pos="127000" algn="r"/>
                <a:tab pos="254000" algn="l"/>
              </a:tabLst>
            </a:pPr>
            <a:r>
              <a:rPr lang="en-AU" sz="3200" i="1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		“Rejoice, O Gentiles, with his people.”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11 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And again,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609600">
              <a:spcBef>
                <a:spcPts val="1200"/>
              </a:spcBef>
              <a:spcAft>
                <a:spcPts val="0"/>
              </a:spcAft>
              <a:tabLst>
                <a:tab pos="127000" algn="r"/>
                <a:tab pos="254000" algn="l"/>
              </a:tabLst>
            </a:pP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		</a:t>
            </a:r>
            <a:r>
              <a:rPr lang="en-AU" sz="3200" i="1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“Praise the Lord, all you Gentiles, </a:t>
            </a:r>
            <a:endParaRPr lang="en-GB" sz="3200" i="1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r>
              <a:rPr lang="en-AU" sz="3200" i="1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let all the peoples extol him.”</a:t>
            </a:r>
            <a:r>
              <a:rPr lang="en-GB" sz="3200" i="1" dirty="0">
                <a:solidFill>
                  <a:schemeClr val="bg1"/>
                </a:solidFill>
              </a:rPr>
              <a:t> </a:t>
            </a:r>
            <a:endParaRPr lang="en-GB" sz="2900" i="1" dirty="0">
              <a:solidFill>
                <a:schemeClr val="bg1"/>
              </a:solidFill>
              <a:effectLst/>
              <a:latin typeface="Times New Roman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34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12 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And again Isaiah says,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609600">
              <a:spcBef>
                <a:spcPts val="1200"/>
              </a:spcBef>
              <a:spcAft>
                <a:spcPts val="0"/>
              </a:spcAft>
              <a:tabLst>
                <a:tab pos="127000" algn="r"/>
                <a:tab pos="254000" algn="l"/>
              </a:tabLst>
            </a:pP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		</a:t>
            </a:r>
            <a:r>
              <a:rPr lang="en-AU" sz="3200" i="1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“The root of Jesse will come, </a:t>
            </a:r>
            <a:endParaRPr lang="en-GB" sz="3200" i="1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203200">
              <a:spcAft>
                <a:spcPts val="0"/>
              </a:spcAft>
            </a:pPr>
            <a:r>
              <a:rPr lang="en-AU" sz="3200" i="1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even he who arises to rule the Gentiles; </a:t>
            </a:r>
            <a:endParaRPr lang="en-GB" sz="3200" i="1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609600">
              <a:spcAft>
                <a:spcPts val="0"/>
              </a:spcAft>
              <a:tabLst>
                <a:tab pos="127000" algn="r"/>
                <a:tab pos="254000" algn="l"/>
              </a:tabLst>
            </a:pPr>
            <a:r>
              <a:rPr lang="en-AU" sz="3200" i="1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		in him will the Gentiles hope.” </a:t>
            </a:r>
            <a:endParaRPr lang="en-GB" sz="3200" i="1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endParaRPr lang="en-AU" sz="3200" b="1" baseline="30000" dirty="0" smtClean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endParaRPr lang="en-AU" sz="3200" b="1" baseline="300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r>
              <a:rPr lang="en-AU" sz="3200" b="1" baseline="30000" dirty="0" smtClean="0">
                <a:solidFill>
                  <a:schemeClr val="bg1"/>
                </a:solidFill>
                <a:latin typeface="Times New Roman" charset="0"/>
                <a:ea typeface="Arial" charset="0"/>
              </a:rPr>
              <a:t>13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May the God of hope fill you with all joy and peace in believing, so that by the power of the Holy Spirit you may abound in hope. </a:t>
            </a:r>
            <a:endParaRPr lang="en-GB" sz="3000" dirty="0">
              <a:solidFill>
                <a:schemeClr val="bg1"/>
              </a:solidFill>
              <a:effectLst/>
              <a:latin typeface="Times New Roman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28" y="2097997"/>
            <a:ext cx="5376672" cy="3596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" y="-7893"/>
            <a:ext cx="3841487" cy="5723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109886">
            <a:off x="1048209" y="2554408"/>
            <a:ext cx="7146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50800" dir="5400000" sx="102000" sy="102000" algn="ctr" rotWithShape="0">
                    <a:schemeClr val="tx1"/>
                  </a:outerShdw>
                </a:effectLst>
              </a:rPr>
              <a:t>When you really love someone, you put up with a lot</a:t>
            </a:r>
            <a:endParaRPr lang="en-US" sz="3600" b="1" dirty="0">
              <a:solidFill>
                <a:srgbClr val="FFFF00"/>
              </a:solidFill>
              <a:effectLst>
                <a:outerShdw blurRad="50800" dir="5400000" sx="102000" sy="102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8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51520" y="1057300"/>
            <a:ext cx="8640960" cy="45243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3200">
                <a:solidFill>
                  <a:schemeClr val="bg1"/>
                </a:solidFill>
                <a:latin typeface="Comic Sans MS" charset="0"/>
                <a:ea typeface="Arial" charset="0"/>
              </a:rPr>
              <a:t>1 Corinthians 13:</a:t>
            </a:r>
            <a:r>
              <a:rPr lang="en-AU" sz="3200" b="1" baseline="3000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4 </a:t>
            </a:r>
            <a:r>
              <a:rPr lang="en-AU" sz="3200">
                <a:solidFill>
                  <a:schemeClr val="bg1"/>
                </a:solidFill>
                <a:latin typeface="Comic Sans MS" charset="0"/>
                <a:ea typeface="Arial" charset="0"/>
              </a:rPr>
              <a:t>Love is patient and kind; love does not envy or boast; it is not arrogant </a:t>
            </a:r>
            <a:r>
              <a:rPr lang="en-AU" sz="3200" b="1" baseline="3000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5 </a:t>
            </a:r>
            <a:r>
              <a:rPr lang="en-AU" sz="3200">
                <a:solidFill>
                  <a:schemeClr val="bg1"/>
                </a:solidFill>
                <a:latin typeface="Comic Sans MS" charset="0"/>
                <a:ea typeface="Arial" charset="0"/>
              </a:rPr>
              <a:t>or rude.  </a:t>
            </a:r>
            <a:r>
              <a:rPr lang="en-AU" sz="3200" u="sng" dirty="0">
                <a:solidFill>
                  <a:schemeClr val="bg1"/>
                </a:solidFill>
                <a:latin typeface="Comic Sans MS" charset="0"/>
                <a:ea typeface="Arial" charset="0"/>
              </a:rPr>
              <a:t>It does not insist on its own way</a:t>
            </a:r>
            <a:r>
              <a:rPr lang="en-AU" sz="3200" dirty="0">
                <a:solidFill>
                  <a:schemeClr val="bg1"/>
                </a:solidFill>
                <a:latin typeface="Comic Sans MS" charset="0"/>
                <a:ea typeface="Arial" charset="0"/>
              </a:rPr>
              <a:t>;  it is not irritable or </a:t>
            </a:r>
            <a:r>
              <a:rPr lang="en-AU" sz="3200" u="sng" dirty="0">
                <a:solidFill>
                  <a:schemeClr val="bg1"/>
                </a:solidFill>
                <a:latin typeface="Comic Sans MS" charset="0"/>
                <a:ea typeface="Arial" charset="0"/>
              </a:rPr>
              <a:t>resentful</a:t>
            </a:r>
            <a:r>
              <a:rPr lang="en-AU" sz="3200" dirty="0">
                <a:solidFill>
                  <a:schemeClr val="bg1"/>
                </a:solidFill>
                <a:latin typeface="Comic Sans MS" charset="0"/>
                <a:ea typeface="Arial" charset="0"/>
              </a:rPr>
              <a:t>;  </a:t>
            </a:r>
            <a:r>
              <a:rPr lang="en-AU" sz="3200" b="1" baseline="30000" dirty="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6 </a:t>
            </a:r>
            <a:r>
              <a:rPr lang="en-AU" sz="3200" dirty="0">
                <a:solidFill>
                  <a:schemeClr val="bg1"/>
                </a:solidFill>
                <a:latin typeface="Comic Sans MS" charset="0"/>
                <a:ea typeface="Arial" charset="0"/>
              </a:rPr>
              <a:t>it does not rejoice at wrongdoing, but rejoices with the truth.  </a:t>
            </a:r>
            <a:r>
              <a:rPr lang="en-AU" sz="3200" b="1" baseline="30000" dirty="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7 </a:t>
            </a:r>
            <a:r>
              <a:rPr lang="en-AU" sz="3200" dirty="0">
                <a:solidFill>
                  <a:schemeClr val="bg1"/>
                </a:solidFill>
                <a:latin typeface="Comic Sans MS" charset="0"/>
                <a:ea typeface="Arial" charset="0"/>
              </a:rPr>
              <a:t>Love </a:t>
            </a:r>
            <a:r>
              <a:rPr lang="en-AU" sz="3200" u="sng" dirty="0">
                <a:solidFill>
                  <a:schemeClr val="bg1"/>
                </a:solidFill>
                <a:latin typeface="Comic Sans MS" charset="0"/>
                <a:ea typeface="Arial" charset="0"/>
              </a:rPr>
              <a:t>bears all things</a:t>
            </a:r>
            <a:r>
              <a:rPr lang="en-AU" sz="3200" dirty="0">
                <a:solidFill>
                  <a:schemeClr val="bg1"/>
                </a:solidFill>
                <a:latin typeface="Comic Sans MS" charset="0"/>
                <a:ea typeface="Arial" charset="0"/>
              </a:rPr>
              <a:t>, believes all things, hopes all things, endures all things.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r>
              <a:rPr lang="en-AU" sz="3200" b="1" baseline="30000" dirty="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8 </a:t>
            </a:r>
            <a:r>
              <a:rPr lang="en-AU" sz="3200" dirty="0">
                <a:solidFill>
                  <a:schemeClr val="bg1"/>
                </a:solidFill>
                <a:latin typeface="Comic Sans MS" charset="0"/>
                <a:ea typeface="Arial" charset="0"/>
                <a:cs typeface="Times New Roman" charset="0"/>
              </a:rPr>
              <a:t>Love never ends. …..</a:t>
            </a:r>
            <a:endParaRPr lang="en-US" sz="2800" spc="120" dirty="0" smtClean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8639" y="-126261"/>
            <a:ext cx="7146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50800" dir="5400000" sx="102000" sy="102000" algn="ctr" rotWithShape="0">
                    <a:schemeClr val="tx1"/>
                  </a:outerShdw>
                </a:effectLst>
              </a:rPr>
              <a:t>When you really love someone, you’ll put up with a lot</a:t>
            </a:r>
            <a:endParaRPr lang="en-US" sz="3600" b="1" dirty="0">
              <a:solidFill>
                <a:srgbClr val="FFFF00"/>
              </a:solidFill>
              <a:effectLst>
                <a:outerShdw blurRad="50800" dir="5400000" sx="102000" sy="102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40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612" y="31989"/>
            <a:ext cx="907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Iowan Old Style Black"/>
                <a:cs typeface="Iowan Old Style Black"/>
              </a:rPr>
              <a:t>Enduring love </a:t>
            </a:r>
            <a:r>
              <a:rPr lang="mr-IN" sz="2400" dirty="0" smtClean="0">
                <a:solidFill>
                  <a:srgbClr val="FFFF00"/>
                </a:solidFill>
                <a:latin typeface="Iowan Old Style Black"/>
                <a:cs typeface="Iowan Old Style Black"/>
              </a:rPr>
              <a:t>–</a:t>
            </a:r>
            <a:r>
              <a:rPr lang="en-US" sz="2400" dirty="0" smtClean="0">
                <a:solidFill>
                  <a:srgbClr val="FFFF00"/>
                </a:solidFill>
                <a:latin typeface="Iowan Old Style Black"/>
                <a:cs typeface="Iowan Old Style Black"/>
              </a:rPr>
              <a:t> the harmony of Christian Discipleship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5302" y="464116"/>
            <a:ext cx="7051599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pc="120" smtClean="0">
                <a:solidFill>
                  <a:schemeClr val="bg1"/>
                </a:solidFill>
                <a:latin typeface="Times New Roman"/>
                <a:cs typeface="Times New Roman"/>
              </a:rPr>
              <a:t>The grace of God leaves us with a debt</a:t>
            </a:r>
            <a:endParaRPr lang="en-US" sz="2000" spc="12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11" y="3822601"/>
            <a:ext cx="9106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“Love” means we don’t insist on our own way.  We have an obligation to put our Christian brothers and sisters first.</a:t>
            </a:r>
          </a:p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God saves us by grace (totally free).  But we are indebted to love each other, because that’s what the family of God does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462" y="1301152"/>
            <a:ext cx="89470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baseline="30000" dirty="0">
                <a:solidFill>
                  <a:schemeClr val="bg1"/>
                </a:solidFill>
                <a:latin typeface="Comic Sans MS" charset="0"/>
                <a:ea typeface="Arial" charset="0"/>
                <a:cs typeface="Times New Roman" charset="0"/>
              </a:rPr>
              <a:t>13:</a:t>
            </a:r>
            <a:r>
              <a:rPr lang="en-AU" sz="2400" b="1" baseline="30000" dirty="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8 </a:t>
            </a:r>
            <a:r>
              <a:rPr lang="en-AU" sz="2400" b="1" u="sng" dirty="0">
                <a:solidFill>
                  <a:schemeClr val="bg1"/>
                </a:solidFill>
                <a:latin typeface="Comic Sans MS" charset="0"/>
                <a:ea typeface="Arial" charset="0"/>
                <a:cs typeface="Times New Roman" charset="0"/>
              </a:rPr>
              <a:t>Owe</a:t>
            </a:r>
            <a:r>
              <a:rPr lang="en-AU" sz="2400" dirty="0">
                <a:solidFill>
                  <a:schemeClr val="bg1"/>
                </a:solidFill>
                <a:latin typeface="Comic Sans MS" charset="0"/>
                <a:ea typeface="Arial" charset="0"/>
                <a:cs typeface="Times New Roman" charset="0"/>
              </a:rPr>
              <a:t> no one anything, except to love each other, for the one who loves another has fulfilled the law</a:t>
            </a:r>
            <a:r>
              <a:rPr lang="en-AU" sz="24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.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endParaRPr lang="en-US" sz="2200" spc="120" dirty="0" smtClean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2" y="2281436"/>
            <a:ext cx="894703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baseline="30000" dirty="0">
                <a:solidFill>
                  <a:schemeClr val="bg1"/>
                </a:solidFill>
                <a:latin typeface="Comic Sans MS" charset="0"/>
                <a:ea typeface="Arial" charset="0"/>
                <a:cs typeface="Times New Roman" charset="0"/>
              </a:rPr>
              <a:t>15:1 </a:t>
            </a:r>
            <a:r>
              <a:rPr lang="en-AU" sz="2400" dirty="0">
                <a:solidFill>
                  <a:schemeClr val="bg1"/>
                </a:solidFill>
                <a:latin typeface="Comic Sans MS" charset="0"/>
                <a:ea typeface="Arial" charset="0"/>
                <a:cs typeface="Times New Roman" charset="0"/>
              </a:rPr>
              <a:t>We who are strong have an </a:t>
            </a:r>
            <a:r>
              <a:rPr lang="en-AU" sz="2400" b="1" u="sng" dirty="0">
                <a:solidFill>
                  <a:schemeClr val="bg1"/>
                </a:solidFill>
                <a:latin typeface="Comic Sans MS" charset="0"/>
                <a:ea typeface="Arial" charset="0"/>
                <a:cs typeface="Times New Roman" charset="0"/>
              </a:rPr>
              <a:t>obligation</a:t>
            </a:r>
            <a:r>
              <a:rPr lang="en-AU" sz="2400" dirty="0">
                <a:solidFill>
                  <a:schemeClr val="bg1"/>
                </a:solidFill>
                <a:latin typeface="Comic Sans MS" charset="0"/>
                <a:ea typeface="Arial" charset="0"/>
                <a:cs typeface="Times New Roman" charset="0"/>
              </a:rPr>
              <a:t> </a:t>
            </a:r>
            <a:r>
              <a:rPr lang="en-AU" sz="2400" dirty="0" smtClean="0">
                <a:solidFill>
                  <a:schemeClr val="bg1"/>
                </a:solidFill>
                <a:latin typeface="Comic Sans MS" charset="0"/>
                <a:ea typeface="Arial" charset="0"/>
                <a:cs typeface="Times New Roman" charset="0"/>
              </a:rPr>
              <a:t>to </a:t>
            </a:r>
            <a:r>
              <a:rPr lang="en-AU" sz="2400" dirty="0">
                <a:solidFill>
                  <a:schemeClr val="bg1"/>
                </a:solidFill>
                <a:latin typeface="Comic Sans MS" charset="0"/>
                <a:ea typeface="Arial" charset="0"/>
                <a:cs typeface="Times New Roman" charset="0"/>
              </a:rPr>
              <a:t>bear with the failings of the weak, and not to please ourselves.  </a:t>
            </a:r>
            <a:r>
              <a:rPr lang="en-AU" sz="2400" b="1" baseline="30000" dirty="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2 </a:t>
            </a:r>
            <a:r>
              <a:rPr lang="en-AU" sz="2400" dirty="0">
                <a:solidFill>
                  <a:schemeClr val="bg1"/>
                </a:solidFill>
                <a:latin typeface="Comic Sans MS" charset="0"/>
                <a:ea typeface="Arial" charset="0"/>
                <a:cs typeface="Times New Roman" charset="0"/>
              </a:rPr>
              <a:t>Let each of us please his neighbour for </a:t>
            </a:r>
            <a:r>
              <a:rPr lang="en-AU" sz="2400" b="1" dirty="0">
                <a:solidFill>
                  <a:schemeClr val="bg1"/>
                </a:solidFill>
                <a:latin typeface="Comic Sans MS" charset="0"/>
                <a:ea typeface="Arial" charset="0"/>
                <a:cs typeface="Times New Roman" charset="0"/>
              </a:rPr>
              <a:t>his</a:t>
            </a:r>
            <a:r>
              <a:rPr lang="en-AU" sz="2400" dirty="0">
                <a:solidFill>
                  <a:schemeClr val="bg1"/>
                </a:solidFill>
                <a:latin typeface="Comic Sans MS" charset="0"/>
                <a:ea typeface="Arial" charset="0"/>
                <a:cs typeface="Times New Roman" charset="0"/>
              </a:rPr>
              <a:t> good, to build him up.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endParaRPr lang="en-US" sz="2200" spc="120" dirty="0" smtClean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uiExpand="1" build="p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612" y="31989"/>
            <a:ext cx="907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Iowan Old Style Black"/>
                <a:cs typeface="Iowan Old Style Black"/>
              </a:rPr>
              <a:t>Enduring love </a:t>
            </a:r>
            <a:r>
              <a:rPr lang="mr-IN" sz="2400" dirty="0" smtClean="0">
                <a:solidFill>
                  <a:srgbClr val="FFFF00"/>
                </a:solidFill>
                <a:latin typeface="Iowan Old Style Black"/>
                <a:cs typeface="Iowan Old Style Black"/>
              </a:rPr>
              <a:t>–</a:t>
            </a:r>
            <a:r>
              <a:rPr lang="en-US" sz="2400" dirty="0" smtClean="0">
                <a:solidFill>
                  <a:srgbClr val="FFFF00"/>
                </a:solidFill>
                <a:latin typeface="Iowan Old Style Black"/>
                <a:cs typeface="Iowan Old Style Black"/>
              </a:rPr>
              <a:t> the harmony of Christian Discipleship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12" y="464116"/>
            <a:ext cx="9078162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God’s grace leaves us with a debt – to love each other</a:t>
            </a:r>
            <a:endParaRPr lang="en-US" sz="2000" spc="12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057300"/>
            <a:ext cx="9106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“Love” means we don’t insist on our own way.  We have an obligation to put our Christian brothers and sisters first.</a:t>
            </a:r>
          </a:p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God saves us by grace (totally free).  But we are indebted to love each other, because that’s what the family of God does</a:t>
            </a:r>
          </a:p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Jesus humbled Himself and became a servant of all</a:t>
            </a:r>
          </a:p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Disciples of Jesus follow the example of Jesus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561" y="35775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120" smtClean="0">
                <a:solidFill>
                  <a:srgbClr val="FFFF00"/>
                </a:solidFill>
                <a:latin typeface="Times New Roman"/>
                <a:cs typeface="Times New Roman"/>
              </a:rPr>
              <a:t>Loving other Christians isn’t always easy.</a:t>
            </a:r>
            <a:endParaRPr lang="en-US" sz="2400" spc="12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12" y="4039245"/>
            <a:ext cx="910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spc="120" dirty="0" smtClean="0">
                <a:solidFill>
                  <a:schemeClr val="bg1"/>
                </a:solidFill>
                <a:latin typeface="Times New Roman"/>
                <a:cs typeface="Times New Roman"/>
              </a:rPr>
              <a:t>The Scriptures are for our endurance and encouragement to keep on loving.</a:t>
            </a:r>
          </a:p>
        </p:txBody>
      </p:sp>
    </p:spTree>
    <p:extLst>
      <p:ext uri="{BB962C8B-B14F-4D97-AF65-F5344CB8AC3E}">
        <p14:creationId xmlns:p14="http://schemas.microsoft.com/office/powerpoint/2010/main" val="815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7" grpId="0"/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38830</TotalTime>
  <Words>713</Words>
  <Application>Microsoft Macintosh PowerPoint</Application>
  <PresentationFormat>On-screen Show (16:10)</PresentationFormat>
  <Paragraphs>78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Iowan Old Style Black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Queensland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Brumpton</dc:creator>
  <cp:lastModifiedBy>Michael Brumpton</cp:lastModifiedBy>
  <cp:revision>417</cp:revision>
  <cp:lastPrinted>2016-12-09T00:49:25Z</cp:lastPrinted>
  <dcterms:created xsi:type="dcterms:W3CDTF">2016-11-04T06:28:01Z</dcterms:created>
  <dcterms:modified xsi:type="dcterms:W3CDTF">2016-12-09T00:52:29Z</dcterms:modified>
</cp:coreProperties>
</file>